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1" r:id="rId2"/>
    <p:sldMasterId id="2147483674" r:id="rId3"/>
  </p:sldMasterIdLst>
  <p:notesMasterIdLst>
    <p:notesMasterId r:id="rId1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gmXjxvA0H+/YO5cLUTHE1hJ8Zxw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80" autoAdjust="0"/>
  </p:normalViewPr>
  <p:slideViewPr>
    <p:cSldViewPr>
      <p:cViewPr varScale="1">
        <p:scale>
          <a:sx n="66" d="100"/>
          <a:sy n="66" d="100"/>
        </p:scale>
        <p:origin x="8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828558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US" sz="2000" b="0" strike="noStrike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Benvenuti al 1 ° corso del progetto </a:t>
            </a:r>
            <a:r>
              <a:rPr lang="it-IT" sz="2000" b="0" strike="noStrike" dirty="0" err="1">
                <a:latin typeface="Arial"/>
                <a:ea typeface="Arial"/>
                <a:cs typeface="Arial"/>
                <a:sym typeface="Arial"/>
              </a:rPr>
              <a:t>elily</a:t>
            </a: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Lo scopo di questa unità è conoscersi e presentare il team e l'obiettivo generale del Modulo 1 del progetto </a:t>
            </a:r>
            <a:r>
              <a:rPr lang="it-IT" sz="2000" b="0" strike="noStrike" dirty="0" err="1">
                <a:latin typeface="Arial"/>
                <a:ea typeface="Arial"/>
                <a:cs typeface="Arial"/>
                <a:sym typeface="Arial"/>
              </a:rPr>
              <a:t>elily</a:t>
            </a: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 intitolato </a:t>
            </a:r>
            <a:r>
              <a:rPr lang="it-IT" sz="2000" b="0" strike="noStrike" dirty="0" err="1">
                <a:latin typeface="Arial"/>
                <a:ea typeface="Arial"/>
                <a:cs typeface="Arial"/>
                <a:sym typeface="Arial"/>
              </a:rPr>
              <a:t>Health</a:t>
            </a: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it-IT" sz="2000" b="0" strike="noStrike" dirty="0" err="1">
                <a:latin typeface="Arial"/>
                <a:ea typeface="Arial"/>
                <a:cs typeface="Arial"/>
                <a:sym typeface="Arial"/>
              </a:rPr>
              <a:t>Literacy</a:t>
            </a:r>
            <a:r>
              <a:rPr lang="it-IT" sz="2000" b="0" strike="noStrike" dirty="0">
                <a:latin typeface="Arial"/>
                <a:ea typeface="Arial"/>
                <a:cs typeface="Arial"/>
                <a:sym typeface="Arial"/>
              </a:rPr>
              <a:t> e abilità comunicative.</a:t>
            </a: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4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5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6347030229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6347030229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634703022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6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9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1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2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2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2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2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2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347030229_0_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6347030229_0_10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347030229_0_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6347030229_0_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347030229_0_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6347030229_0_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6347030229_0_1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347030229_0_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347030229_0_22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347030229_0_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6347030229_0_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6347030229_0_24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6347030229_0_24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347030229_0_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6347030229_0_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6347030229_0_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g6347030229_0_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347030229_0_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6347030229_0_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6347030229_0_3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6347030229_0_34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347030229_0_3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6347030229_0_3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6347030229_0_3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347030229_0_4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6347030229_0_4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6347030229_0_4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6347030229_0_4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6347030229_0_4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347030229_0_4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6347030229_0_4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6347030229_0_49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6347030229_0_49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6347030229_0_49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g6347030229_0_49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g6347030229_0_49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347030229_0_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g6347030229_0_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F334F3A5-EE11-46D4-9DEB-908BAB39EA12}"/>
              </a:ext>
            </a:extLst>
          </p:cNvPr>
          <p:cNvSpPr/>
          <p:nvPr/>
        </p:nvSpPr>
        <p:spPr>
          <a:xfrm>
            <a:off x="5220072" y="2708920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MODULO 2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5DAEA36-592D-4D21-B93A-01B1630807EE}"/>
              </a:ext>
            </a:extLst>
          </p:cNvPr>
          <p:cNvSpPr/>
          <p:nvPr/>
        </p:nvSpPr>
        <p:spPr>
          <a:xfrm>
            <a:off x="4411538" y="3610283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Tx/>
            </a:pP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b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ALFABETIZZAZIONE DIGITALE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Quando sono utili i dispositivi mobili?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en-US" sz="2600" b="1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it-IT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Presenta la marca del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it-IT" sz="2600" b="1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tuo cellulare/</a:t>
            </a:r>
            <a:r>
              <a:rPr lang="it-IT" sz="2600" b="1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tablet</a:t>
            </a:r>
            <a:r>
              <a:rPr lang="it-IT" sz="2600" b="1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it-IT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spiega </a:t>
            </a:r>
            <a:r>
              <a:rPr lang="it-IT" sz="2600" b="1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 quanti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it-IT" sz="2600" b="1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anni lo usi</a:t>
            </a:r>
            <a:r>
              <a:rPr lang="it-IT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br>
              <a:rPr lang="en-US" sz="18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>
              <a:rPr lang="en-US" sz="2600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Spiega</a:t>
            </a:r>
            <a:r>
              <a:rPr lang="en-US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2600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</a:t>
            </a:r>
            <a:r>
              <a:rPr lang="en-US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en-US" sz="2600" b="1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scopi</a:t>
            </a:r>
            <a:r>
              <a:rPr lang="en-US" sz="2600" b="1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utilizzi</a:t>
            </a:r>
            <a:r>
              <a:rPr lang="en-US" sz="2600" b="1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tuo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celluare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/tablet</a:t>
            </a: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  <a:br>
              <a:rPr lang="en-US" sz="18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endParaRPr sz="260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en-US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3) </a:t>
            </a:r>
            <a:r>
              <a:rPr lang="en-US" sz="2600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Spiega</a:t>
            </a: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cosa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ti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mette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maggiormente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alla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prova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en-US" sz="2600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quando</a:t>
            </a:r>
            <a:r>
              <a:rPr lang="en-US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</a:t>
            </a:r>
            <a:r>
              <a:rPr lang="en-US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tuo</a:t>
            </a:r>
            <a:r>
              <a:rPr lang="en-US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cellulare</a:t>
            </a:r>
            <a:r>
              <a:rPr lang="en-US" sz="2600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/tablet.</a:t>
            </a:r>
            <a:endParaRPr sz="260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0" name="Google Shape;170;p2"/>
          <p:cNvSpPr/>
          <p:nvPr/>
        </p:nvSpPr>
        <p:spPr>
          <a:xfrm>
            <a:off x="1355724" y="322525"/>
            <a:ext cx="6960692" cy="6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“Ti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presento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”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mio</a:t>
            </a: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cellulare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171" name="Google Shape;17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07904" y="2276872"/>
            <a:ext cx="4976640" cy="2740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/>
          <p:nvPr/>
        </p:nvSpPr>
        <p:spPr>
          <a:xfrm>
            <a:off x="371880" y="1916832"/>
            <a:ext cx="8592608" cy="4446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Mettere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in </a:t>
            </a:r>
            <a:r>
              <a:rPr lang="en-US" sz="2600" b="1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comunicazione</a:t>
            </a:r>
            <a:r>
              <a:rPr lang="en-US" sz="2600" b="1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tra</a:t>
            </a: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loro</a:t>
            </a: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persone</a:t>
            </a: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con </a:t>
            </a:r>
            <a:r>
              <a:rPr lang="en-US" sz="2600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interessi</a:t>
            </a: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</a:t>
            </a:r>
            <a:r>
              <a:rPr lang="en-US" sz="2600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problemi</a:t>
            </a: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</a:t>
            </a:r>
            <a:r>
              <a:rPr lang="en-US" sz="2600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occupazioni</a:t>
            </a:r>
            <a:r>
              <a:rPr lang="en-US" sz="2600" i="0" u="none" strike="noStrike" cap="none" dirty="0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600" i="0" u="none" strike="noStrike" cap="none" dirty="0" err="1">
                <a:solidFill>
                  <a:srgbClr val="1C1C1C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comuni</a:t>
            </a:r>
            <a:endParaRPr lang="en-US" sz="2600" i="0" u="none" strike="noStrike" cap="none" dirty="0">
              <a:solidFill>
                <a:srgbClr val="1C1C1C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endParaRPr sz="260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it-IT" sz="26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Accedere ad una </a:t>
            </a:r>
            <a:r>
              <a:rPr lang="it-IT" sz="26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quantità illimitata di informazioni</a:t>
            </a:r>
            <a:endParaRPr sz="26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en-US" sz="2600" dirty="0" err="1"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A</a:t>
            </a:r>
            <a:r>
              <a:rPr lang="en-US" sz="26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rchiviare</a:t>
            </a:r>
            <a:r>
              <a:rPr lang="en-US" sz="26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 </a:t>
            </a:r>
            <a:r>
              <a:rPr lang="en-US" sz="26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sintomi</a:t>
            </a:r>
            <a:r>
              <a:rPr lang="en-US" sz="26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 </a:t>
            </a:r>
            <a:r>
              <a:rPr lang="en-US" sz="26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ed</a:t>
            </a:r>
            <a:r>
              <a:rPr lang="en-US" sz="26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 </a:t>
            </a:r>
            <a:r>
              <a:rPr lang="en-US" sz="26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eventi</a:t>
            </a:r>
            <a:r>
              <a:rPr lang="en-US" sz="26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 </a:t>
            </a:r>
            <a:r>
              <a:rPr lang="en-US" sz="2600" dirty="0" err="1"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significativi</a:t>
            </a:r>
            <a:r>
              <a:rPr lang="en-US" sz="2600" dirty="0"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 </a:t>
            </a:r>
            <a:r>
              <a:rPr lang="en-US" sz="26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relativi</a:t>
            </a:r>
            <a:r>
              <a:rPr lang="en-US" sz="26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 </a:t>
            </a:r>
            <a:r>
              <a:rPr lang="en-US" sz="26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alla</a:t>
            </a:r>
            <a:r>
              <a:rPr lang="en-US" sz="26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 </a:t>
            </a:r>
            <a:r>
              <a:rPr lang="en-US" sz="26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ea typeface="Source Sans Pro SemiBold"/>
                <a:cs typeface="Calibri" panose="020F0502020204030204" pitchFamily="34" charset="0"/>
                <a:sym typeface="Source Sans Pro SemiBold"/>
              </a:rPr>
              <a:t>malattia</a:t>
            </a:r>
            <a:endParaRPr lang="en-US" sz="260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Source Sans Pro SemiBold"/>
              <a:cs typeface="Calibri" panose="020F0502020204030204" pitchFamily="34" charset="0"/>
              <a:sym typeface="Source Sans Pro SemiBold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Quali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altri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utilizzi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 vi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vengono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 in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mente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  <a:sym typeface="Source Sans Pro SemiBold"/>
              </a:rPr>
              <a:t>?</a:t>
            </a:r>
            <a:endParaRPr sz="2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8" name="Google Shape;178;p3"/>
          <p:cNvSpPr/>
          <p:nvPr/>
        </p:nvSpPr>
        <p:spPr>
          <a:xfrm>
            <a:off x="1259632" y="116632"/>
            <a:ext cx="756084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lcuni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buoni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utilizzi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dispositivi</a:t>
            </a: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mobili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"/>
          <p:cNvSpPr/>
          <p:nvPr/>
        </p:nvSpPr>
        <p:spPr>
          <a:xfrm>
            <a:off x="251640" y="162880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US" sz="2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QUALI BUONI UTILIZZI DI QUESTI DISPOSITIVI </a:t>
            </a:r>
            <a:br>
              <a:rPr lang="en-US" sz="2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lang="en-US" sz="2600" b="1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RIESCI A INDIVIDUARE?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Regole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partecipanti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dirty="0">
              <a:latin typeface="Calibri" panose="020F0502020204030204" pitchFamily="34" charset="0"/>
              <a:cs typeface="Calibri" panose="020F0502020204030204" pitchFamily="34" charset="0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</a:ext>
              </a:extLst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Non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esprimere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giudizi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sulle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idee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degli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altri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prima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vengano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tutte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elencate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Cercate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di non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discutere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idee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prima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brainstorming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sia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terminato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,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perchè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la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discussione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potrebbe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interferire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con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flusso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del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pensiero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creativo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partecipanti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;</a:t>
            </a: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endParaRPr sz="11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Non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esistono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idee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“stupide” 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ingenue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–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rilassatevi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e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lasciate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b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andare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l’immaginazione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!</a:t>
            </a:r>
            <a:endParaRPr sz="20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5" name="Google Shape;185;p4"/>
          <p:cNvSpPr/>
          <p:nvPr/>
        </p:nvSpPr>
        <p:spPr>
          <a:xfrm>
            <a:off x="2703376" y="247340"/>
            <a:ext cx="3737248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Brainstorming!</a:t>
            </a:r>
            <a:endParaRPr sz="3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/>
          <p:nvPr/>
        </p:nvSpPr>
        <p:spPr>
          <a:xfrm>
            <a:off x="467544" y="1700640"/>
            <a:ext cx="8208912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Dopo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è stato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prodotto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l’elenco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idee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attraverso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il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Brainstorming: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Noto Sans Symbols"/>
              <a:buChar char="●"/>
            </a:pPr>
            <a:r>
              <a:rPr lang="it-IT" sz="3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DISCUTETE </a:t>
            </a:r>
            <a:r>
              <a:rPr lang="it-IT" sz="2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ogni proposta</a:t>
            </a:r>
            <a:endParaRPr sz="2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Noto Sans Symbols"/>
              <a:buChar char="●"/>
            </a:pPr>
            <a:r>
              <a:rPr lang="en-US" sz="3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SELEZIONATE </a:t>
            </a:r>
            <a:r>
              <a:rPr lang="en-US" sz="28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metà</a:t>
            </a:r>
            <a:r>
              <a:rPr lang="en-US" sz="28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8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delle</a:t>
            </a:r>
            <a:r>
              <a:rPr lang="en-US" sz="280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280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propost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più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significative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basando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vostre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decisioni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sull’accordo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del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gruppo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rispetto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agli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utilizzi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più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IMPORTANTI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dispositivi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mobili</a:t>
            </a:r>
            <a:endParaRPr sz="280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2" name="Google Shape;192;p5"/>
          <p:cNvSpPr/>
          <p:nvPr/>
        </p:nvSpPr>
        <p:spPr>
          <a:xfrm>
            <a:off x="1043608" y="274680"/>
            <a:ext cx="7272808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  <a:sym typeface="Calibri"/>
              </a:rPr>
              <a:t>MODI DI UTILIZZO PIU’ IMPORTANTI</a:t>
            </a:r>
            <a:endParaRPr sz="36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6347030229_0_0"/>
          <p:cNvSpPr/>
          <p:nvPr/>
        </p:nvSpPr>
        <p:spPr>
          <a:xfrm>
            <a:off x="467544" y="2060848"/>
            <a:ext cx="8280920" cy="4302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Tutte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immagini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da pixabay.com, protected under Simplified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Pixabay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License (https://pixabay.com/service/license/)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Tutte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altre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non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tratte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da pixabay.com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sotto CC0 - Public domain (https://pixabay.com/service/license/)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9" name="Google Shape;199;g6347030229_0_0"/>
          <p:cNvSpPr/>
          <p:nvPr/>
        </p:nvSpPr>
        <p:spPr>
          <a:xfrm>
            <a:off x="1907704" y="274680"/>
            <a:ext cx="7265336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Fonti</a:t>
            </a:r>
            <a:r>
              <a:rPr lang="en-US" sz="3600" b="1" cap="all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sz="3600" b="1" i="0" u="none" strike="noStrike" cap="all" dirty="0">
              <a:solidFill>
                <a:srgbClr val="000000"/>
              </a:solidFill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/>
          <p:nvPr/>
        </p:nvSpPr>
        <p:spPr>
          <a:xfrm>
            <a:off x="1289160" y="5013000"/>
            <a:ext cx="7364520" cy="57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Grazie per la 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vostra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1" i="0" u="none" strike="noStrike" cap="all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attenzione</a:t>
            </a:r>
            <a:r>
              <a:rPr lang="en-US" sz="3200" b="1" i="0" u="none" strike="noStrike" cap="al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!</a:t>
            </a:r>
            <a:endParaRPr sz="32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335</Words>
  <Application>Microsoft Office PowerPoint</Application>
  <PresentationFormat>Presentazione su schermo (4:3)</PresentationFormat>
  <Paragraphs>52</Paragraphs>
  <Slides>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7</vt:i4>
      </vt:variant>
    </vt:vector>
  </HeadingPairs>
  <TitlesOfParts>
    <vt:vector size="14" baseType="lpstr">
      <vt:lpstr>Arial</vt:lpstr>
      <vt:lpstr>Times New Roman</vt:lpstr>
      <vt:lpstr>Calibri</vt:lpstr>
      <vt:lpstr>Noto Sans Symbols</vt:lpstr>
      <vt:lpstr>Office Theme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11</cp:revision>
  <dcterms:created xsi:type="dcterms:W3CDTF">2019-01-04T16:28:11Z</dcterms:created>
  <dcterms:modified xsi:type="dcterms:W3CDTF">2020-03-02T15:22:57Z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